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62" r:id="rId5"/>
    <p:sldId id="263" r:id="rId6"/>
    <p:sldId id="259" r:id="rId7"/>
    <p:sldId id="260" r:id="rId8"/>
    <p:sldId id="261" r:id="rId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A13F6B7D-80A4-492A-8D64-488C02EA5E52}" type="datetimeFigureOut">
              <a:rPr lang="es-MX" smtClean="0"/>
              <a:t>10/09/2013</a:t>
            </a:fld>
            <a:endParaRPr lang="es-MX"/>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s-MX"/>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E61EAA30-C2A9-4528-8BF9-9186506CB0B9}" type="slidenum">
              <a:rPr lang="es-MX" smtClean="0"/>
              <a:t>‹Nº›</a:t>
            </a:fld>
            <a:endParaRPr lang="es-MX"/>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A13F6B7D-80A4-492A-8D64-488C02EA5E52}" type="datetimeFigureOut">
              <a:rPr lang="es-MX" smtClean="0"/>
              <a:t>10/09/2013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61EAA30-C2A9-4528-8BF9-9186506CB0B9}"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A13F6B7D-80A4-492A-8D64-488C02EA5E52}" type="datetimeFigureOut">
              <a:rPr lang="es-MX" smtClean="0"/>
              <a:t>10/09/2013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61EAA30-C2A9-4528-8BF9-9186506CB0B9}"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13F6B7D-80A4-492A-8D64-488C02EA5E52}" type="datetimeFigureOut">
              <a:rPr lang="es-MX" smtClean="0"/>
              <a:t>10/09/2013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61EAA30-C2A9-4528-8BF9-9186506CB0B9}"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A13F6B7D-80A4-492A-8D64-488C02EA5E52}" type="datetimeFigureOut">
              <a:rPr lang="es-MX" smtClean="0"/>
              <a:t>10/09/2013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61EAA30-C2A9-4528-8BF9-9186506CB0B9}"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A13F6B7D-80A4-492A-8D64-488C02EA5E52}" type="datetimeFigureOut">
              <a:rPr lang="es-MX" smtClean="0"/>
              <a:t>10/09/2013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E61EAA30-C2A9-4528-8BF9-9186506CB0B9}" type="slidenum">
              <a:rPr lang="es-MX" smtClean="0"/>
              <a:t>‹Nº›</a:t>
            </a:fld>
            <a:endParaRPr lang="es-MX"/>
          </a:p>
        </p:txBody>
      </p:sp>
      <p:sp>
        <p:nvSpPr>
          <p:cNvPr id="9" name="Content Placeholder 8"/>
          <p:cNvSpPr>
            <a:spLocks noGrp="1"/>
          </p:cNvSpPr>
          <p:nvPr>
            <p:ph sz="quarter" idx="13"/>
          </p:nvPr>
        </p:nvSpPr>
        <p:spPr>
          <a:xfrm>
            <a:off x="1042416" y="2313432"/>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A13F6B7D-80A4-492A-8D64-488C02EA5E52}" type="datetimeFigureOut">
              <a:rPr lang="es-MX" smtClean="0"/>
              <a:t>10/09/2013</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E61EAA30-C2A9-4528-8BF9-9186506CB0B9}"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A13F6B7D-80A4-492A-8D64-488C02EA5E52}" type="datetimeFigureOut">
              <a:rPr lang="es-MX" smtClean="0"/>
              <a:t>10/09/2013</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E61EAA30-C2A9-4528-8BF9-9186506CB0B9}"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3F6B7D-80A4-492A-8D64-488C02EA5E52}" type="datetimeFigureOut">
              <a:rPr lang="es-MX" smtClean="0"/>
              <a:t>10/09/2013</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E61EAA30-C2A9-4528-8BF9-9186506CB0B9}"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13F6B7D-80A4-492A-8D64-488C02EA5E52}" type="datetimeFigureOut">
              <a:rPr lang="es-MX" smtClean="0"/>
              <a:t>10/09/2013</a:t>
            </a:fld>
            <a:endParaRPr lang="es-MX"/>
          </a:p>
        </p:txBody>
      </p:sp>
      <p:sp>
        <p:nvSpPr>
          <p:cNvPr id="7" name="Slide Number Placeholder 6"/>
          <p:cNvSpPr>
            <a:spLocks noGrp="1"/>
          </p:cNvSpPr>
          <p:nvPr>
            <p:ph type="sldNum" sz="quarter" idx="12"/>
          </p:nvPr>
        </p:nvSpPr>
        <p:spPr/>
        <p:txBody>
          <a:bodyPr/>
          <a:lstStyle/>
          <a:p>
            <a:fld id="{E61EAA30-C2A9-4528-8BF9-9186506CB0B9}" type="slidenum">
              <a:rPr lang="es-MX" smtClean="0"/>
              <a:t>‹Nº›</a:t>
            </a:fld>
            <a:endParaRPr lang="es-MX"/>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MX"/>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A13F6B7D-80A4-492A-8D64-488C02EA5E52}" type="datetimeFigureOut">
              <a:rPr lang="es-MX" smtClean="0"/>
              <a:t>10/09/2013</a:t>
            </a:fld>
            <a:endParaRPr lang="es-MX"/>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MX"/>
          </a:p>
        </p:txBody>
      </p:sp>
      <p:sp>
        <p:nvSpPr>
          <p:cNvPr id="7" name="Slide Number Placeholder 6"/>
          <p:cNvSpPr>
            <a:spLocks noGrp="1"/>
          </p:cNvSpPr>
          <p:nvPr>
            <p:ph type="sldNum" sz="quarter" idx="12"/>
          </p:nvPr>
        </p:nvSpPr>
        <p:spPr/>
        <p:txBody>
          <a:bodyPr/>
          <a:lstStyle/>
          <a:p>
            <a:fld id="{E61EAA30-C2A9-4528-8BF9-9186506CB0B9}" type="slidenum">
              <a:rPr lang="es-MX" smtClean="0"/>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A13F6B7D-80A4-492A-8D64-488C02EA5E52}" type="datetimeFigureOut">
              <a:rPr lang="es-MX" smtClean="0"/>
              <a:t>10/09/2013</a:t>
            </a:fld>
            <a:endParaRPr lang="es-MX"/>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s-MX"/>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E61EAA30-C2A9-4528-8BF9-9186506CB0B9}"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049127" y="2708476"/>
            <a:ext cx="4997594" cy="1702160"/>
          </a:xfrm>
        </p:spPr>
        <p:txBody>
          <a:bodyPr>
            <a:normAutofit fontScale="90000"/>
          </a:bodyPr>
          <a:lstStyle/>
          <a:p>
            <a:r>
              <a:rPr lang="es-MX" sz="8000" dirty="0" smtClean="0"/>
              <a:t>FINLANDIA</a:t>
            </a:r>
            <a:endParaRPr lang="es-MX" sz="8000" dirty="0"/>
          </a:p>
        </p:txBody>
      </p:sp>
      <p:sp>
        <p:nvSpPr>
          <p:cNvPr id="4" name="AutoShape 2" descr="data:image/jpeg;base64,/9j/4AAQSkZJRgABAQAAAQABAAD/2wCEAAkGBxEHBg4IBxMQEA0NDQwNDw8MGBcNDA8OFB0iFhQRFBMYKCgjGBolGxUfITEhMSk3Li4uFx8zODMvNyg5LjcBCgoKDg0OGw8PGzEcHBwsLCw3LCwxNSwsLCwsNCwsLCssLCwrOCwsLCwsKzcsKywrKyw3NyssKywrNysrKys3K//AABEIAK8BHwMBIgACEQEDEQH/xAAbAAEAAwEBAQEAAAAAAAAAAAAAAQIEBQgHA//EADQQAQABAgEICAYDAAMAAAAAAAABAgMRBRIVUVORktEEEzIzNVJxsgYhMXJzgxQiQSVCQ//EABcBAQEBAQAAAAAAAAAAAAAAAAAFAQL/xAAeEQEAAgICAwEAAAAAAAAAAAAAAQIRMRJRAyEyE//aAAwDAQACEQMRAD8A+u5MyfZrybYqqtWpmbNmZmaKZmZzY+c/Jq0bY2Nngp5IyT4X0f8ABZ9sNYMujbGxs8FPI0bY2Nngp5NQDLo2xsbPBTyNG2NjZ4KeTUAy6NsbGzwU8jRtjY2eCnk1AMujbGxs8FPJFWTbER8rVngp5NaKuzPpIPP/APNu7S5xSfzbu0ucUvwFzhXpM5S/f+bd2lzik/m3dpc4pfgHCvRyl+/827tLnFK1vpt2blMdZc+sf9pZlrXeU/dBNa9EWl97pybYmPnas8FPJOjbGxs8FPJpp7MJQ1Nl0bY2Nngp5GjbGxs8FPJqAZdG2NjZ4KeRo2xsbPBTyagGXRtjY2eCnkaNsbGzwU8moBl0bY2Nngp5GjbGxs8FPJqAZdG2NjZ4KeRo2xsbPBTyagGXRtjY2eCnkaNsbGzwU8moBl0bY2Nngp5GjbGxs8FPJqAZdG2NjZ4KeRo2xsbPBTyagGXRtjY2eCnk5nxJ0CzayNdrt27VNUdXhNNNMTH9o/13XK+KPA736vdANWSfC+j/AILPthrZMk+F9H/BZ9sNYAAAAAACKuzPpKUVdmfSQeeAF6EoAAWtd5T90KrWu8p+6CdNh6Fp7MJRT2YSgqgAAAAAAAAAAAAAAAA5XxR4He/V7odVyvijwO9+r3QDVknwvo/4LPthrZMk+F9H/BZ9sNYAAAAAACKuzPpKUVdmfSQeeAF6EoAAWtd5T90KrWu8p+6CdNh6Fp7MJRT2YSgqgAAAAAAAAAAAAAAAA5XxR4He/V7odVyvijwO9+r3QDVknwvo/wCCz7Ya2LJVyIyZ0f5x3Fn/AGPLDV1ka43wGVxTrI1xvg6yNcb4DK4p1ka43wdZGuN8BlcU6yNcb4OsjXG+Ayuirsz6Sr1ka43wiq5GbPzj6T/sDMvPYC9CWAALWu8p+6FVrXeU/dSTpsPQtPZhL86bkZsfON8J6yNcb4QVPK4p1ka43wdZGuN8DcrinWRrjfB1ka43wGVxTrI1xvg6yNcb4DK4p1ka43wdZGuN8BlcU6yNcb4OsjXG+AyuKdZGuN8HWRrjfAZXFOsjXG+DrI1xvgMrinWRrjfB1ka43wGV3K+KPA736vdDpdZGuN8OX8T1xOQ70RMf+X+x5oDL4ZFMYfSDMjVCafoldjSXO1cyNUGZGqFhrFcyNUGZGqFgFcyNUGZGqFgFcyNUJzY1QkAAAAAABXNjVBmRqhYBXMjVBmRqhYBXMjVBmRqhYBXMjVBmRqhYBXMjVBmRqhYBXMjVBmRqhYBXMjVBmRqhYBXMjVBmRqhYBXMjVBmRqhYBXMjVCKqYiPpC6tf0c2+ZdV3CafolFP0S2umTsAawAAAAAAAAAAAAAAAAAAAAAAAAAAAAAAVr+iytf0c3+ZdV2mn6JIj5bjBtZ9MmPYGBg1gGBgAGBgAGCcPUyIAAAAAADAwMgGBgAGBgAGBgAGBgAGBgAGBgAGBgAGBgArX9FsEVx/Vzf5l1Xb79kqP+L6P+Cz7YasGXJPhfR/wWfbDWhqaMDBICMDBICMDBICMEVR/WfSVkVdmfSRjzwAvQlgAC1rvafupVWtd5T90E6bD0JTH9YTgU9mEoKojAwSAjAwSAjAwSAjAwSAjAwSAjAwSAjAwSAjAwSAjBy/if5ZDvfq90Oq5XxR4He/V7oBqyT4X0f8Fn2w1smSfC+j/gs+2GsAAAAAABFXZn0lKKuzPpIPPAC9CUAALWu8p+6FVrXeU/dBOmw9C09mEop7MJQVQAAAAAAAAAAAAAAAAcr4o8Dvfq90Oq5XxR4He/V7oBqyT4X0f8Fn2w1smSfC+j/gs+2GsAAAAAABFXZn0lKKuzPpIPPAC9CUAALWu8p+6FVrXeU/dBOmw9C09mEop7MJQVQAAAAAAAAAAAAAAAAcr4o8Dvfq90Oq5XxR4He/V7oBqyT4X0f8Fn2w1uP0DKtqz0G1ZuTMVUWrdFUYTOFURhMY+rRpqx5p3SDoDn6asead0mmrHmndIOgOfpqx5p3Saasead0g6A5+mrHmndJpqx5p3SDoIq7M+ksGmrHmndKKss2cO1O6QfCBv0L0nZTxUczQvSdlPFRzW48tO4TeFumAb9C9J2U8VHM0L0nZTxUcz9adwzhbpgWtd5T90Nuhek7KeKjmtRkXpEVxM25+UxPao5sny0xuGxS3T7tT2YS51OWbOHandKdNWPNO6UVSdAc/TVjzTuk01Y807pB0Bz9NWPNO6TTVjzTukHQHP01Y807pNNWPNO6QdAc/TVjzTuk01Y807pB0Bz9NWPNO6TTVjzTukHQHP01Y807pNNWPNO6QdAc/TVjzTuk01Y807pB0Bz9NWPNO6TTVjzTukHQcr4o8Dvfq90P101Y807pYMuZQt9MyXc6P0eZqrqzMIwwxwqiZ+c/L6QD//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10325" y="-3301"/>
            <a:ext cx="2733675" cy="166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AutoShape 5" descr="https://encrypted-tbn0.gstatic.com/images?q=tbn:ANd9GcSaGfo2WUNxlOusjR4-oQL-vKZbRh5l7dApLdiJioQz_VA3SF7r1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103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502274"/>
            <a:ext cx="1981200" cy="2305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AutoShape 8" descr="https://encrypted-tbn0.gstatic.com/images?q=tbn:ANd9GcR-Nw1-IwiXBYXoycb2h_l94AlrJO77txRxJyNMYpVEMNNpLHyLFw"/>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1033"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2842"/>
            <a:ext cx="2466975" cy="1857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AutoShape 11" descr="https://encrypted-tbn0.gstatic.com/images?q=tbn:ANd9GcSYq6qdLoyOWrldzod3NyoS0oUvUTW40BKJiA0-IGS8I_OQ_PT7WA"/>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1036" name="Picture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67475" y="5092824"/>
            <a:ext cx="2676525" cy="171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216275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88823" y="3933056"/>
            <a:ext cx="2447925" cy="2892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1 Título"/>
          <p:cNvSpPr>
            <a:spLocks noGrp="1"/>
          </p:cNvSpPr>
          <p:nvPr>
            <p:ph type="title"/>
          </p:nvPr>
        </p:nvSpPr>
        <p:spPr/>
        <p:txBody>
          <a:bodyPr>
            <a:normAutofit fontScale="90000"/>
          </a:bodyPr>
          <a:lstStyle/>
          <a:p>
            <a:r>
              <a:rPr lang="es-MX" dirty="0" smtClean="0"/>
              <a:t>CARACTERISTICAS RELEVANTES</a:t>
            </a:r>
            <a:endParaRPr lang="es-MX" dirty="0"/>
          </a:p>
        </p:txBody>
      </p:sp>
      <p:sp>
        <p:nvSpPr>
          <p:cNvPr id="3" name="2 Marcador de contenido"/>
          <p:cNvSpPr>
            <a:spLocks noGrp="1"/>
          </p:cNvSpPr>
          <p:nvPr>
            <p:ph idx="1"/>
          </p:nvPr>
        </p:nvSpPr>
        <p:spPr/>
        <p:txBody>
          <a:bodyPr>
            <a:normAutofit lnSpcReduction="10000"/>
          </a:bodyPr>
          <a:lstStyle/>
          <a:p>
            <a:r>
              <a:rPr lang="es-MX" dirty="0"/>
              <a:t>En </a:t>
            </a:r>
            <a:r>
              <a:rPr lang="es-MX" b="1" dirty="0"/>
              <a:t>Finlandia</a:t>
            </a:r>
            <a:r>
              <a:rPr lang="es-MX" dirty="0"/>
              <a:t>, el ingreso familiar disponible neto ajustado promedio es de </a:t>
            </a:r>
            <a:r>
              <a:rPr lang="es-MX" b="1" dirty="0"/>
              <a:t>25 739 USD al año, cifra mayor que el promedio</a:t>
            </a:r>
            <a:r>
              <a:rPr lang="es-MX" dirty="0"/>
              <a:t> de la OCDE de 23 047 </a:t>
            </a:r>
            <a:r>
              <a:rPr lang="es-MX" dirty="0" smtClean="0"/>
              <a:t>USD.</a:t>
            </a:r>
          </a:p>
          <a:p>
            <a:r>
              <a:rPr lang="es-MX" dirty="0" smtClean="0"/>
              <a:t>Tener  una buena educación es un requisito indispensable para encontrar empleo. </a:t>
            </a:r>
            <a:r>
              <a:rPr lang="es-MX" dirty="0"/>
              <a:t>En </a:t>
            </a:r>
            <a:r>
              <a:rPr lang="es-MX" b="1" dirty="0"/>
              <a:t>Finlandia, el 83%</a:t>
            </a:r>
            <a:r>
              <a:rPr lang="es-MX" dirty="0"/>
              <a:t> de los adultos entre 25 y 64 años han obtenido el equivalente de un título de educación </a:t>
            </a:r>
            <a:r>
              <a:rPr lang="es-MX" dirty="0" smtClean="0"/>
              <a:t>secundaria.</a:t>
            </a:r>
            <a:endParaRPr lang="es-MX" dirty="0"/>
          </a:p>
        </p:txBody>
      </p:sp>
    </p:spTree>
    <p:extLst>
      <p:ext uri="{BB962C8B-B14F-4D97-AF65-F5344CB8AC3E}">
        <p14:creationId xmlns:p14="http://schemas.microsoft.com/office/powerpoint/2010/main" val="23337895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34150" y="0"/>
            <a:ext cx="2609850" cy="2420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1 Título"/>
          <p:cNvSpPr>
            <a:spLocks noGrp="1"/>
          </p:cNvSpPr>
          <p:nvPr>
            <p:ph type="title"/>
          </p:nvPr>
        </p:nvSpPr>
        <p:spPr/>
        <p:txBody>
          <a:bodyPr/>
          <a:lstStyle/>
          <a:p>
            <a:r>
              <a:rPr lang="es-MX" dirty="0" smtClean="0"/>
              <a:t>EDUCACIÓN</a:t>
            </a:r>
            <a:endParaRPr lang="es-MX" dirty="0"/>
          </a:p>
        </p:txBody>
      </p:sp>
      <p:sp>
        <p:nvSpPr>
          <p:cNvPr id="3" name="2 Marcador de contenido"/>
          <p:cNvSpPr>
            <a:spLocks noGrp="1"/>
          </p:cNvSpPr>
          <p:nvPr>
            <p:ph idx="1"/>
          </p:nvPr>
        </p:nvSpPr>
        <p:spPr/>
        <p:txBody>
          <a:bodyPr>
            <a:normAutofit fontScale="85000" lnSpcReduction="20000"/>
          </a:bodyPr>
          <a:lstStyle/>
          <a:p>
            <a:r>
              <a:rPr lang="es-MX" b="1" dirty="0"/>
              <a:t>Finlandia es un país con alto desempeño en lo que respecta a la calidad de su sistema educativo. </a:t>
            </a:r>
            <a:endParaRPr lang="es-MX" b="1" dirty="0" smtClean="0"/>
          </a:p>
          <a:p>
            <a:endParaRPr lang="es-MX" b="1" dirty="0" smtClean="0"/>
          </a:p>
          <a:p>
            <a:r>
              <a:rPr lang="es-MX" b="1" dirty="0" smtClean="0"/>
              <a:t>El </a:t>
            </a:r>
            <a:r>
              <a:rPr lang="es-MX" b="1" dirty="0"/>
              <a:t>estudiante en promedio obtuvo una calificación de 543</a:t>
            </a:r>
            <a:r>
              <a:rPr lang="es-MX" dirty="0"/>
              <a:t> puntos en lectura, matemáticas y ciencias en el Programa para la Evaluación Internacional de </a:t>
            </a:r>
            <a:r>
              <a:rPr lang="es-MX" dirty="0" smtClean="0"/>
              <a:t>Estudiantes (PISA</a:t>
            </a:r>
            <a:r>
              <a:rPr lang="es-MX" dirty="0"/>
              <a:t>, por sus siglas en inglés) de la OCDE</a:t>
            </a:r>
            <a:r>
              <a:rPr lang="es-MX" dirty="0" smtClean="0"/>
              <a:t>.</a:t>
            </a:r>
          </a:p>
          <a:p>
            <a:pPr marL="0" indent="0">
              <a:buNone/>
            </a:pPr>
            <a:r>
              <a:rPr lang="es-MX" dirty="0" smtClean="0"/>
              <a:t> </a:t>
            </a:r>
          </a:p>
          <a:p>
            <a:r>
              <a:rPr lang="es-MX" dirty="0" smtClean="0"/>
              <a:t>Esta </a:t>
            </a:r>
            <a:r>
              <a:rPr lang="es-MX" dirty="0"/>
              <a:t>calificación es la más alta </a:t>
            </a:r>
            <a:r>
              <a:rPr lang="es-MX" b="1" dirty="0"/>
              <a:t>en la OCDE, donde el promedio es</a:t>
            </a:r>
            <a:r>
              <a:rPr lang="es-MX" dirty="0"/>
              <a:t> de 497. En promedio, en </a:t>
            </a:r>
            <a:r>
              <a:rPr lang="es-MX" b="1" dirty="0"/>
              <a:t>Finlandia las niñas superaron a los niños por 23 </a:t>
            </a:r>
            <a:r>
              <a:rPr lang="es-MX" b="1" dirty="0" smtClean="0"/>
              <a:t>puntos.</a:t>
            </a:r>
          </a:p>
          <a:p>
            <a:endParaRPr lang="es-MX" dirty="0"/>
          </a:p>
        </p:txBody>
      </p:sp>
    </p:spTree>
    <p:extLst>
      <p:ext uri="{BB962C8B-B14F-4D97-AF65-F5344CB8AC3E}">
        <p14:creationId xmlns:p14="http://schemas.microsoft.com/office/powerpoint/2010/main" val="29664310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0487" y="4641093"/>
            <a:ext cx="3353513" cy="22754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Marcador de contenido"/>
          <p:cNvSpPr>
            <a:spLocks noGrp="1"/>
          </p:cNvSpPr>
          <p:nvPr>
            <p:ph idx="1"/>
          </p:nvPr>
        </p:nvSpPr>
        <p:spPr>
          <a:xfrm>
            <a:off x="1043492" y="692696"/>
            <a:ext cx="6777317" cy="5139933"/>
          </a:xfrm>
        </p:spPr>
        <p:txBody>
          <a:bodyPr>
            <a:normAutofit/>
          </a:bodyPr>
          <a:lstStyle/>
          <a:p>
            <a:r>
              <a:rPr lang="es-MX" dirty="0"/>
              <a:t>T</a:t>
            </a:r>
            <a:r>
              <a:rPr lang="es-MX" dirty="0" smtClean="0"/>
              <a:t>ener </a:t>
            </a:r>
            <a:r>
              <a:rPr lang="es-MX" dirty="0"/>
              <a:t>una buena educación mejora en gran medida la probabilidad de encontrar empleo y de ganar suficiente </a:t>
            </a:r>
            <a:r>
              <a:rPr lang="es-MX" dirty="0" smtClean="0"/>
              <a:t>dinero</a:t>
            </a:r>
          </a:p>
          <a:p>
            <a:r>
              <a:rPr lang="es-MX" dirty="0"/>
              <a:t>L</a:t>
            </a:r>
            <a:r>
              <a:rPr lang="es-MX" dirty="0" smtClean="0"/>
              <a:t>os </a:t>
            </a:r>
            <a:r>
              <a:rPr lang="es-MX" dirty="0"/>
              <a:t>empresarios ahora favorecen un perfil profesional con un mayor nivel educativo. </a:t>
            </a:r>
            <a:endParaRPr lang="es-MX" dirty="0" smtClean="0"/>
          </a:p>
          <a:p>
            <a:r>
              <a:rPr lang="es-MX" dirty="0" smtClean="0"/>
              <a:t>Los </a:t>
            </a:r>
            <a:r>
              <a:rPr lang="es-MX" dirty="0"/>
              <a:t>finlandeses pasan cerca de</a:t>
            </a:r>
            <a:r>
              <a:rPr lang="es-MX" b="1" dirty="0"/>
              <a:t>19.6 años en el sistema educativo entre los 5 y los 39 años de edad</a:t>
            </a:r>
            <a:r>
              <a:rPr lang="es-MX" dirty="0"/>
              <a:t>, cifra mayor que el promedio de la OCDE de 16.5 años </a:t>
            </a:r>
          </a:p>
        </p:txBody>
      </p:sp>
    </p:spTree>
    <p:extLst>
      <p:ext uri="{BB962C8B-B14F-4D97-AF65-F5344CB8AC3E}">
        <p14:creationId xmlns:p14="http://schemas.microsoft.com/office/powerpoint/2010/main" val="13822469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88224" y="3861048"/>
            <a:ext cx="2555776" cy="2965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1 Título"/>
          <p:cNvSpPr>
            <a:spLocks noGrp="1"/>
          </p:cNvSpPr>
          <p:nvPr>
            <p:ph type="title"/>
          </p:nvPr>
        </p:nvSpPr>
        <p:spPr>
          <a:xfrm>
            <a:off x="1043608" y="620688"/>
            <a:ext cx="7024744" cy="1143000"/>
          </a:xfrm>
        </p:spPr>
        <p:txBody>
          <a:bodyPr>
            <a:normAutofit/>
          </a:bodyPr>
          <a:lstStyle/>
          <a:p>
            <a:r>
              <a:rPr lang="es-MX" dirty="0" smtClean="0"/>
              <a:t>DOCENTES RECONOCIDOS</a:t>
            </a:r>
            <a:endParaRPr lang="es-MX" dirty="0"/>
          </a:p>
        </p:txBody>
      </p:sp>
      <p:sp>
        <p:nvSpPr>
          <p:cNvPr id="3" name="2 Marcador de contenido"/>
          <p:cNvSpPr>
            <a:spLocks noGrp="1"/>
          </p:cNvSpPr>
          <p:nvPr>
            <p:ph idx="1"/>
          </p:nvPr>
        </p:nvSpPr>
        <p:spPr>
          <a:xfrm>
            <a:off x="1043492" y="1772816"/>
            <a:ext cx="6777317" cy="4320480"/>
          </a:xfrm>
        </p:spPr>
        <p:txBody>
          <a:bodyPr>
            <a:normAutofit/>
          </a:bodyPr>
          <a:lstStyle/>
          <a:p>
            <a:pPr algn="just"/>
            <a:r>
              <a:rPr lang="es-MX" sz="1200" i="1" dirty="0"/>
              <a:t>Docentes muy respetados</a:t>
            </a:r>
            <a:endParaRPr lang="es-MX" sz="1200" dirty="0"/>
          </a:p>
          <a:p>
            <a:pPr algn="just"/>
            <a:r>
              <a:rPr lang="es-MX" sz="1200" dirty="0"/>
              <a:t>La confianza de que gozan los docentes en la sociedad finlandesa es merecida y refleja la altísima calidad de su formación. Finlandia ha elevado la condición social de sus docentes a un nivel sólo superado por muy pocas profesiones. Los docentes universitarios se encuentran entre los profesionales más respetados; incluso, el término con el que se llama al docente se aplica por igual a profesores de nivel escolar básico y a profesores universitarios. En 2010 hubo más de 10 solicitantes por cada uno de los 660 centros universitarios para formar profesores de educación primaria, lo que muestra que la docencia es una de las profesiones más demandadas.</a:t>
            </a:r>
          </a:p>
          <a:p>
            <a:pPr algn="just"/>
            <a:r>
              <a:rPr lang="es-MX" sz="1200" dirty="0"/>
              <a:t>Como resultado de este entorno competitivo, la docencia es ahora una ocupación muy selectiva en Finlandia y en todo el país hay profesores altamente capacitados y formados. Además del respeto hacia los docentes finlandeses, el estatus de la profesión se ha elevado gracias a la combinación de mayores requisitos para entrar en el sector de la docencia, la concesión de mayor autonomía a los profesores en sus aulas y mejores condiciones de trabajo que las que tienen sus colegas en otros lugares. Los docentes se han ganado la confianza de los padres de familia y la sociedad en general por su capacidad demostrada para aplicar criterio y juicio profesionales en el manejo de las aulas y al responder al desafío de ayudar a prácticamente todos los estudiantes a convertirse en alumnos con éxito.</a:t>
            </a:r>
          </a:p>
          <a:p>
            <a:endParaRPr lang="es-MX" sz="1200" dirty="0"/>
          </a:p>
        </p:txBody>
      </p:sp>
    </p:spTree>
    <p:extLst>
      <p:ext uri="{BB962C8B-B14F-4D97-AF65-F5344CB8AC3E}">
        <p14:creationId xmlns:p14="http://schemas.microsoft.com/office/powerpoint/2010/main" val="9224969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77025" y="3789040"/>
            <a:ext cx="2466975" cy="31439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1 Título"/>
          <p:cNvSpPr>
            <a:spLocks noGrp="1"/>
          </p:cNvSpPr>
          <p:nvPr>
            <p:ph type="title"/>
          </p:nvPr>
        </p:nvSpPr>
        <p:spPr/>
        <p:txBody>
          <a:bodyPr/>
          <a:lstStyle/>
          <a:p>
            <a:r>
              <a:rPr lang="es-MX" dirty="0" smtClean="0"/>
              <a:t>SALUD</a:t>
            </a:r>
            <a:endParaRPr lang="es-MX" dirty="0"/>
          </a:p>
        </p:txBody>
      </p:sp>
      <p:sp>
        <p:nvSpPr>
          <p:cNvPr id="3" name="2 Marcador de contenido"/>
          <p:cNvSpPr>
            <a:spLocks noGrp="1"/>
          </p:cNvSpPr>
          <p:nvPr>
            <p:ph idx="1"/>
          </p:nvPr>
        </p:nvSpPr>
        <p:spPr/>
        <p:txBody>
          <a:bodyPr>
            <a:normAutofit fontScale="92500" lnSpcReduction="10000"/>
          </a:bodyPr>
          <a:lstStyle/>
          <a:p>
            <a:r>
              <a:rPr lang="es-MX" dirty="0"/>
              <a:t>L</a:t>
            </a:r>
            <a:r>
              <a:rPr lang="es-MX" dirty="0" smtClean="0"/>
              <a:t>a </a:t>
            </a:r>
            <a:r>
              <a:rPr lang="es-MX" dirty="0"/>
              <a:t>salud, en Finlandia la esperanza de vida al nacer </a:t>
            </a:r>
            <a:r>
              <a:rPr lang="es-MX" b="1" dirty="0"/>
              <a:t>es de casi 81 años, un año más que </a:t>
            </a:r>
            <a:r>
              <a:rPr lang="es-MX" b="1" dirty="0" smtClean="0"/>
              <a:t>el </a:t>
            </a:r>
            <a:r>
              <a:rPr lang="es-MX" dirty="0" smtClean="0"/>
              <a:t>promedio </a:t>
            </a:r>
            <a:r>
              <a:rPr lang="es-MX" dirty="0"/>
              <a:t>de la OCDE de 80 </a:t>
            </a:r>
            <a:r>
              <a:rPr lang="es-MX" dirty="0" smtClean="0"/>
              <a:t>años.</a:t>
            </a:r>
          </a:p>
          <a:p>
            <a:r>
              <a:rPr lang="es-MX" dirty="0"/>
              <a:t>Una esperanza de vida más alta por lo general se relaciona con un mayor gasto en atención a la salud por persona, aunque en esta cifra intervienen muchos otros factores, como los estándares y estilos de vida, la educación y los factores medioambientales. </a:t>
            </a:r>
            <a:r>
              <a:rPr lang="es-MX" b="1" dirty="0"/>
              <a:t>El gasto total en salud en Finlandia representó el 8.9% del PIB</a:t>
            </a:r>
            <a:endParaRPr lang="es-MX" dirty="0"/>
          </a:p>
        </p:txBody>
      </p:sp>
    </p:spTree>
    <p:extLst>
      <p:ext uri="{BB962C8B-B14F-4D97-AF65-F5344CB8AC3E}">
        <p14:creationId xmlns:p14="http://schemas.microsoft.com/office/powerpoint/2010/main" val="25018933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05575" y="4509120"/>
            <a:ext cx="2638425" cy="2348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1 Título"/>
          <p:cNvSpPr>
            <a:spLocks noGrp="1"/>
          </p:cNvSpPr>
          <p:nvPr>
            <p:ph type="title"/>
          </p:nvPr>
        </p:nvSpPr>
        <p:spPr/>
        <p:txBody>
          <a:bodyPr/>
          <a:lstStyle/>
          <a:p>
            <a:r>
              <a:rPr lang="es-MX" dirty="0" smtClean="0"/>
              <a:t>ECONOMÍA</a:t>
            </a:r>
            <a:endParaRPr lang="es-MX" dirty="0"/>
          </a:p>
        </p:txBody>
      </p:sp>
      <p:sp>
        <p:nvSpPr>
          <p:cNvPr id="3" name="2 Marcador de contenido"/>
          <p:cNvSpPr>
            <a:spLocks noGrp="1"/>
          </p:cNvSpPr>
          <p:nvPr>
            <p:ph idx="1"/>
          </p:nvPr>
        </p:nvSpPr>
        <p:spPr/>
        <p:txBody>
          <a:bodyPr>
            <a:normAutofit fontScale="92500" lnSpcReduction="20000"/>
          </a:bodyPr>
          <a:lstStyle/>
          <a:p>
            <a:r>
              <a:rPr lang="es-MX" dirty="0"/>
              <a:t>Contar con recursos económicos más altos también puede mejorar el acceso a la educación, servicios de salud y vivienda de calidad</a:t>
            </a:r>
            <a:r>
              <a:rPr lang="es-MX" dirty="0" smtClean="0"/>
              <a:t>.</a:t>
            </a:r>
          </a:p>
          <a:p>
            <a:r>
              <a:rPr lang="es-MX" dirty="0"/>
              <a:t>En Finlandia, </a:t>
            </a:r>
            <a:r>
              <a:rPr lang="es-MX" b="1" dirty="0"/>
              <a:t>el 69% de la población en edad laboral (entre 15 y 64 años) tiene un empleo </a:t>
            </a:r>
            <a:r>
              <a:rPr lang="es-MX" b="1" dirty="0" smtClean="0"/>
              <a:t>remunerado.</a:t>
            </a:r>
          </a:p>
          <a:p>
            <a:r>
              <a:rPr lang="es-MX" b="1" dirty="0">
                <a:solidFill>
                  <a:srgbClr val="00B050"/>
                </a:solidFill>
              </a:rPr>
              <a:t>Los salarios y los otros beneficios monetarios que aporta el empleo son aspectos importantes de la calidad en el trabajo. En Finlandia las personas ganan 36 468 USD al año de </a:t>
            </a:r>
            <a:r>
              <a:rPr lang="es-MX" b="1" dirty="0" smtClean="0">
                <a:solidFill>
                  <a:srgbClr val="00B050"/>
                </a:solidFill>
              </a:rPr>
              <a:t>media.</a:t>
            </a:r>
            <a:endParaRPr lang="es-MX" b="1" dirty="0">
              <a:solidFill>
                <a:srgbClr val="00B050"/>
              </a:solidFill>
            </a:endParaRPr>
          </a:p>
          <a:p>
            <a:endParaRPr lang="es-MX" dirty="0"/>
          </a:p>
        </p:txBody>
      </p:sp>
    </p:spTree>
    <p:extLst>
      <p:ext uri="{BB962C8B-B14F-4D97-AF65-F5344CB8AC3E}">
        <p14:creationId xmlns:p14="http://schemas.microsoft.com/office/powerpoint/2010/main" val="28227905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77025" y="0"/>
            <a:ext cx="2466975" cy="3356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1 Título"/>
          <p:cNvSpPr>
            <a:spLocks noGrp="1"/>
          </p:cNvSpPr>
          <p:nvPr>
            <p:ph type="title"/>
          </p:nvPr>
        </p:nvSpPr>
        <p:spPr>
          <a:xfrm>
            <a:off x="1115616" y="620688"/>
            <a:ext cx="7024744" cy="1143000"/>
          </a:xfrm>
        </p:spPr>
        <p:txBody>
          <a:bodyPr/>
          <a:lstStyle/>
          <a:p>
            <a:r>
              <a:rPr lang="es-MX" dirty="0" smtClean="0"/>
              <a:t>SOCIEDAD</a:t>
            </a:r>
            <a:endParaRPr lang="es-MX" dirty="0"/>
          </a:p>
        </p:txBody>
      </p:sp>
      <p:sp>
        <p:nvSpPr>
          <p:cNvPr id="3" name="2 Marcador de contenido"/>
          <p:cNvSpPr>
            <a:spLocks noGrp="1"/>
          </p:cNvSpPr>
          <p:nvPr>
            <p:ph idx="1"/>
          </p:nvPr>
        </p:nvSpPr>
        <p:spPr>
          <a:xfrm>
            <a:off x="1043492" y="1988840"/>
            <a:ext cx="6777317" cy="3843789"/>
          </a:xfrm>
        </p:spPr>
        <p:txBody>
          <a:bodyPr>
            <a:normAutofit fontScale="92500" lnSpcReduction="10000"/>
          </a:bodyPr>
          <a:lstStyle/>
          <a:p>
            <a:r>
              <a:rPr lang="es-MX" dirty="0"/>
              <a:t>. </a:t>
            </a:r>
            <a:r>
              <a:rPr lang="es-MX" b="1" dirty="0">
                <a:solidFill>
                  <a:srgbClr val="00B050"/>
                </a:solidFill>
              </a:rPr>
              <a:t>En promedio, las personas en Finlandia dedican 4 minutos al día a actividades de </a:t>
            </a:r>
            <a:r>
              <a:rPr lang="es-MX" b="1" dirty="0" smtClean="0">
                <a:solidFill>
                  <a:srgbClr val="00B050"/>
                </a:solidFill>
              </a:rPr>
              <a:t>voluntariado</a:t>
            </a:r>
          </a:p>
          <a:p>
            <a:r>
              <a:rPr lang="es-MX" dirty="0"/>
              <a:t>La pertenencia a un grupo social o una comunidad fuerte puede brindar apoyo emocional durante los momentos buenos y los malos, así como facilitar el acceso a empleos, servicios y otras oportunidades materiales. En Finlandia, el </a:t>
            </a:r>
            <a:r>
              <a:rPr lang="es-MX" b="1" dirty="0"/>
              <a:t>92% de las personas creen que conocen a alguien en quien pueden confiar cuando lo necesiten</a:t>
            </a:r>
            <a:endParaRPr lang="es-MX" dirty="0"/>
          </a:p>
        </p:txBody>
      </p:sp>
    </p:spTree>
    <p:extLst>
      <p:ext uri="{BB962C8B-B14F-4D97-AF65-F5344CB8AC3E}">
        <p14:creationId xmlns:p14="http://schemas.microsoft.com/office/powerpoint/2010/main" val="369411698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34</TotalTime>
  <Words>424</Words>
  <Application>Microsoft Office PowerPoint</Application>
  <PresentationFormat>Presentación en pantalla (4:3)</PresentationFormat>
  <Paragraphs>27</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Austin</vt:lpstr>
      <vt:lpstr>FINLANDIA</vt:lpstr>
      <vt:lpstr>CARACTERISTICAS RELEVANTES</vt:lpstr>
      <vt:lpstr>EDUCACIÓN</vt:lpstr>
      <vt:lpstr>Presentación de PowerPoint</vt:lpstr>
      <vt:lpstr>DOCENTES RECONOCIDOS</vt:lpstr>
      <vt:lpstr>SALUD</vt:lpstr>
      <vt:lpstr>ECONOMÍA</vt:lpstr>
      <vt:lpstr>SOCIEDAD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FINLANDIA</dc:title>
  <dc:creator>toshiba</dc:creator>
  <cp:lastModifiedBy>toshiba</cp:lastModifiedBy>
  <cp:revision>6</cp:revision>
  <dcterms:created xsi:type="dcterms:W3CDTF">2013-09-10T19:51:10Z</dcterms:created>
  <dcterms:modified xsi:type="dcterms:W3CDTF">2013-09-10T20:25:24Z</dcterms:modified>
</cp:coreProperties>
</file>